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66" r:id="rId5"/>
    <p:sldId id="265" r:id="rId6"/>
    <p:sldId id="264" r:id="rId7"/>
    <p:sldId id="263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4660"/>
  </p:normalViewPr>
  <p:slideViewPr>
    <p:cSldViewPr>
      <p:cViewPr>
        <p:scale>
          <a:sx n="94" d="100"/>
          <a:sy n="94" d="100"/>
        </p:scale>
        <p:origin x="-1104" y="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2346-ACFC-4B34-B419-B86B291A2A9D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C45E-E6C3-4AC6-9BAD-8A6702495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12281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…</a:t>
            </a:r>
            <a:endParaRPr lang="en-US" sz="800" dirty="0"/>
          </a:p>
        </p:txBody>
      </p:sp>
      <p:pic>
        <p:nvPicPr>
          <p:cNvPr id="4" name="Content Placeholder 3" descr="Screen Shot 2014-10-23 at 6.34.10 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591300" cy="33680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It Easy For Borrowers To Understand Your Loan Proposals</a:t>
            </a:r>
            <a:br>
              <a:rPr lang="en-US" dirty="0" smtClean="0"/>
            </a:br>
            <a:r>
              <a:rPr lang="en-US" sz="3100" dirty="0" smtClean="0"/>
              <a:t>With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LoanQConnect Mortgage Calculator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676400" y="3962400"/>
            <a:ext cx="5737860" cy="1958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LoanQConnect Mortgage Calculator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Mobile Applications For The Mortgage Industry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048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1" i="1" dirty="0" smtClean="0">
                <a:solidFill>
                  <a:schemeClr val="tx1"/>
                </a:solidFill>
              </a:rPr>
              <a:t>Fixed Rate Loan Quotes Made Easy</a:t>
            </a:r>
          </a:p>
          <a:p>
            <a:pPr marL="914400" lvl="1" indent="-457200" algn="l"/>
            <a:r>
              <a:rPr lang="en-US" b="1" dirty="0" smtClean="0">
                <a:solidFill>
                  <a:schemeClr val="tx1"/>
                </a:solidFill>
              </a:rPr>
              <a:t>	From Your Phone Or Tablet </a:t>
            </a:r>
          </a:p>
          <a:p>
            <a:pPr marL="914400" lvl="1" indent="-457200" algn="l"/>
            <a:r>
              <a:rPr lang="en-US" b="1" dirty="0" smtClean="0">
                <a:solidFill>
                  <a:schemeClr val="tx1"/>
                </a:solidFill>
              </a:rPr>
              <a:t>	Any Time, </a:t>
            </a:r>
            <a:r>
              <a:rPr lang="en-US" b="1" smtClean="0">
                <a:solidFill>
                  <a:schemeClr val="tx1"/>
                </a:solidFill>
              </a:rPr>
              <a:t>Any Where</a:t>
            </a:r>
            <a:endParaRPr lang="en-US" b="1" dirty="0" smtClean="0">
              <a:solidFill>
                <a:schemeClr val="tx1"/>
              </a:solidFill>
            </a:endParaRPr>
          </a:p>
          <a:p>
            <a:pPr indent="-457200" algn="l">
              <a:buFont typeface="Wingdings" panose="05000000000000000000" pitchFamily="2" charset="2"/>
              <a:buChar char="Ø"/>
            </a:pPr>
            <a:r>
              <a:rPr lang="en-US" sz="2800" b="1" i="1" dirty="0" smtClean="0">
                <a:solidFill>
                  <a:schemeClr val="tx1"/>
                </a:solidFill>
              </a:rPr>
              <a:t>Send A “Quote PDF” While </a:t>
            </a:r>
          </a:p>
          <a:p>
            <a:pPr indent="-457200" algn="l"/>
            <a:r>
              <a:rPr lang="en-US" sz="2800" b="1" i="1" dirty="0" smtClean="0">
                <a:solidFill>
                  <a:schemeClr val="tx1"/>
                </a:solidFill>
              </a:rPr>
              <a:t>	Speaking With Borrowers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1" i="1" dirty="0" smtClean="0">
                <a:solidFill>
                  <a:schemeClr val="tx1"/>
                </a:solidFill>
              </a:rPr>
              <a:t>Mine Valuable </a:t>
            </a:r>
            <a:r>
              <a:rPr lang="en-US" sz="2800" b="1" i="1" dirty="0">
                <a:solidFill>
                  <a:schemeClr val="tx1"/>
                </a:solidFill>
              </a:rPr>
              <a:t>Contact </a:t>
            </a:r>
            <a:r>
              <a:rPr lang="en-US" sz="2800" b="1" i="1" dirty="0" smtClean="0">
                <a:solidFill>
                  <a:schemeClr val="tx1"/>
                </a:solidFill>
              </a:rPr>
              <a:t>Information</a:t>
            </a:r>
          </a:p>
          <a:p>
            <a:pPr algn="l"/>
            <a:endParaRPr lang="en-US" i="1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Kristi Stob\AppData\Local\Microsoft\Windows\Temporary Internet Files\Content.IE5\7B02VMBH\google_play_store_logo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15000"/>
            <a:ext cx="8382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990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Kristi Stob\AppData\Local\Microsoft\Windows\Temporary Internet Files\Content.IE5\P7P86RGM\ipad_hero1[1]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03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Image result for samsung note 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9" descr="Image result for samsung not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5908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Charles Nenner Research Center</a:t>
            </a:r>
            <a:br>
              <a:rPr lang="en-US" dirty="0" smtClean="0"/>
            </a:br>
            <a:r>
              <a:rPr lang="en-US" sz="2200" dirty="0" smtClean="0"/>
              <a:t>Benefit From The Power of Algorithms Provided by the</a:t>
            </a:r>
            <a:br>
              <a:rPr lang="en-US" sz="2200" dirty="0" smtClean="0"/>
            </a:br>
            <a:r>
              <a:rPr lang="en-US" sz="2200" dirty="0" smtClean="0"/>
              <a:t>World Leader in Bond and Stock Market Forecasting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4876800" cy="3276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Make Better Lock Decisions</a:t>
            </a:r>
          </a:p>
          <a:p>
            <a:r>
              <a:rPr lang="en-US" sz="1600" dirty="0" smtClean="0"/>
              <a:t>Be Proactive - Don’t Get Caught Flat Footed</a:t>
            </a:r>
          </a:p>
          <a:p>
            <a:endParaRPr lang="en-US" sz="1600" dirty="0" smtClean="0"/>
          </a:p>
          <a:p>
            <a:r>
              <a:rPr lang="en-US" sz="1600" dirty="0" smtClean="0"/>
              <a:t>Get Up To Date Lock Forecast Information with</a:t>
            </a:r>
          </a:p>
          <a:p>
            <a:pPr>
              <a:buNone/>
            </a:pPr>
            <a:r>
              <a:rPr lang="en-US" sz="1600" dirty="0" smtClean="0"/>
              <a:t>	~ Monday, Wednesday, Friday Updates</a:t>
            </a:r>
          </a:p>
          <a:p>
            <a:r>
              <a:rPr lang="en-US" sz="1600" dirty="0" smtClean="0"/>
              <a:t>Receive Push Notifications About Changes In Rates and Market Conditions</a:t>
            </a:r>
          </a:p>
          <a:p>
            <a:r>
              <a:rPr lang="en-US" sz="1600" dirty="0" smtClean="0"/>
              <a:t>Rate Module Tab Included w/ Subscription 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Your Clients Will Love It When You Save Them Money with a Better Rate Using LoanQConnect</a:t>
            </a:r>
          </a:p>
          <a:p>
            <a:endParaRPr lang="en-US" sz="1600" dirty="0"/>
          </a:p>
        </p:txBody>
      </p:sp>
      <p:pic>
        <p:nvPicPr>
          <p:cNvPr id="5" name="Picture 2" descr="C:\Users\Kristi Stob\AppData\Local\Microsoft\Windows\Temporary Internet Files\Content.IE5\7B02VMBH\google_play_store_logo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762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10200"/>
            <a:ext cx="914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Red\AppData\Local\Microsoft\Windows\INetCache\IE\SU2KYLEO\interest-rates[1]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934200" y="5181600"/>
            <a:ext cx="1078652" cy="990600"/>
          </a:xfrm>
          <a:prstGeom prst="rect">
            <a:avLst/>
          </a:prstGeom>
          <a:noFill/>
        </p:spPr>
      </p:pic>
      <p:pic>
        <p:nvPicPr>
          <p:cNvPr id="1040" name="Picture 16" descr="C:\Users\Red\AppData\Local\Microsoft\Windows\INetCache\IE\WZSDNPOC\interest-rates-up-or-down[1]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67200" y="5105400"/>
            <a:ext cx="990600" cy="1165410"/>
          </a:xfrm>
          <a:prstGeom prst="rect">
            <a:avLst/>
          </a:prstGeom>
          <a:noFill/>
        </p:spPr>
      </p:pic>
      <p:pic>
        <p:nvPicPr>
          <p:cNvPr id="19" name="Picture 18" descr="Rate 2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248400" y="2057400"/>
            <a:ext cx="2133600" cy="1641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Inexpensive And Powerful</a:t>
            </a:r>
            <a:br>
              <a:rPr lang="en-US" b="1" dirty="0" smtClean="0"/>
            </a:br>
            <a:r>
              <a:rPr lang="en-US" sz="2200" b="1" dirty="0" smtClean="0"/>
              <a:t>A Great Value at Only $4.99 Per Month</a:t>
            </a:r>
            <a:r>
              <a:rPr lang="en-US" sz="1200" b="1" dirty="0" smtClean="0"/>
              <a:t>(+ Tax)</a:t>
            </a:r>
            <a:endParaRPr lang="en-US" sz="1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5943600" cy="381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Features of the LoanQConnect App</a:t>
            </a:r>
          </a:p>
          <a:p>
            <a:r>
              <a:rPr lang="en-US" sz="1400" b="1" dirty="0" smtClean="0"/>
              <a:t>MLO Easy Setup – One Time MLO and Company Compliance Setup </a:t>
            </a:r>
          </a:p>
          <a:p>
            <a:pPr>
              <a:buNone/>
            </a:pPr>
            <a:r>
              <a:rPr lang="en-US" sz="1400" b="1" dirty="0" smtClean="0"/>
              <a:t>	Used For All Emails &amp; “Quote PDF” Files Sent To Clients </a:t>
            </a:r>
          </a:p>
          <a:p>
            <a:r>
              <a:rPr lang="en-US" sz="1400" b="1" dirty="0" smtClean="0"/>
              <a:t>Add a Photo, Logo or vCard Once For All E-mails &amp; Loan Quotes</a:t>
            </a:r>
          </a:p>
          <a:p>
            <a:r>
              <a:rPr lang="en-US" sz="1400" b="1" dirty="0" smtClean="0"/>
              <a:t>Send a “Quote PDF” File From Any Mobile Device, Any Time, Any Where</a:t>
            </a:r>
          </a:p>
          <a:p>
            <a:r>
              <a:rPr lang="en-US" sz="1400" b="1" dirty="0" smtClean="0"/>
              <a:t>Get Mortgage </a:t>
            </a:r>
            <a:r>
              <a:rPr lang="en-US" sz="1400" b="1" dirty="0" smtClean="0"/>
              <a:t>Rate Forecast Guidance </a:t>
            </a:r>
            <a:r>
              <a:rPr lang="en-US" sz="1400" b="1" dirty="0" smtClean="0"/>
              <a:t>with </a:t>
            </a:r>
            <a:r>
              <a:rPr lang="en-US" sz="1400" b="1" dirty="0" smtClean="0"/>
              <a:t>Data Provided By the</a:t>
            </a:r>
          </a:p>
          <a:p>
            <a:pPr>
              <a:buNone/>
            </a:pPr>
            <a:r>
              <a:rPr lang="en-US" sz="1400" b="1" dirty="0" smtClean="0"/>
              <a:t>	Charles Nenner Research Center</a:t>
            </a:r>
            <a:r>
              <a:rPr lang="en-US" sz="1400" b="1" dirty="0" smtClean="0"/>
              <a:t> 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Benefits</a:t>
            </a:r>
          </a:p>
          <a:p>
            <a:r>
              <a:rPr lang="en-US" sz="1400" b="1" dirty="0" smtClean="0"/>
              <a:t>LoanQConnect Truly Brings “The Office To The Road”!</a:t>
            </a:r>
          </a:p>
          <a:p>
            <a:r>
              <a:rPr lang="en-US" sz="1400" b="1" dirty="0" smtClean="0"/>
              <a:t>Impress Borrowers and Realtors w/ New MLO Technology</a:t>
            </a:r>
          </a:p>
          <a:p>
            <a:r>
              <a:rPr lang="en-US" sz="1400" b="1" dirty="0" smtClean="0"/>
              <a:t>Mine Valuable Client Information and Close More Loans</a:t>
            </a:r>
          </a:p>
          <a:p>
            <a:r>
              <a:rPr lang="en-US" sz="1400" b="1" dirty="0" smtClean="0"/>
              <a:t>Form a Better Partnership  with Your Realtors and Borrowers</a:t>
            </a:r>
          </a:p>
          <a:p>
            <a:pPr>
              <a:buNone/>
            </a:pPr>
            <a:r>
              <a:rPr lang="en-US" sz="1400" b="1" dirty="0" smtClean="0"/>
              <a:t>Price and Terms</a:t>
            </a:r>
          </a:p>
          <a:p>
            <a:r>
              <a:rPr lang="en-US" sz="1400" b="1" dirty="0" smtClean="0"/>
              <a:t>$4.99 / Month (+ Tax) – Get a Monthly or Yearly Subscription</a:t>
            </a:r>
          </a:p>
          <a:p>
            <a:r>
              <a:rPr lang="en-US" sz="1400" b="1" dirty="0" smtClean="0"/>
              <a:t>Cancel at Any Time - No Contracts &amp; No Commitments</a:t>
            </a:r>
          </a:p>
          <a:p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5657671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Leading Edge Technology </a:t>
            </a:r>
          </a:p>
          <a:p>
            <a:pPr algn="ctr"/>
            <a:r>
              <a:rPr lang="en-US" sz="2800" b="1" dirty="0" smtClean="0"/>
              <a:t>Close More Loans</a:t>
            </a:r>
            <a:endParaRPr lang="en-US" sz="2800" b="1" dirty="0"/>
          </a:p>
        </p:txBody>
      </p:sp>
      <p:pic>
        <p:nvPicPr>
          <p:cNvPr id="1026" name="Picture 2" descr="C:\Users\Kristi Stob\AppData\Local\Microsoft\Windows\Temporary Internet Files\Content.IE5\7B02VMBH\dollar_sign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0"/>
            <a:ext cx="1066800" cy="13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risti Stob\AppData\Local\Microsoft\Windows\Temporary Internet Files\Content.IE5\7B02VMBH\google_play_store_logo[1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746760" cy="56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853440" cy="7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LoanQConnect App </a:t>
            </a:r>
            <a:br>
              <a:rPr lang="en-US" dirty="0" smtClean="0"/>
            </a:br>
            <a:r>
              <a:rPr lang="en-US" sz="4000" dirty="0" smtClean="0"/>
              <a:t>Will Stay Updated and Current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495800" cy="3657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/>
              <a:t>No Need To Develop An In House </a:t>
            </a:r>
            <a:r>
              <a:rPr lang="en-US" sz="1900" b="1" dirty="0" smtClean="0"/>
              <a:t>App!</a:t>
            </a:r>
            <a:endParaRPr lang="en-US" sz="1900" b="1" dirty="0"/>
          </a:p>
          <a:p>
            <a:pPr marL="0" indent="0">
              <a:spcAft>
                <a:spcPts val="600"/>
              </a:spcAft>
              <a:buNone/>
            </a:pPr>
            <a:endParaRPr lang="en-US" sz="1700" dirty="0" smtClean="0"/>
          </a:p>
          <a:p>
            <a:pPr>
              <a:spcAft>
                <a:spcPts val="600"/>
              </a:spcAft>
            </a:pPr>
            <a:r>
              <a:rPr lang="en-US" sz="2100" dirty="0" smtClean="0"/>
              <a:t>LoanQConnect Will Keep This App Updated and Current with The Latest Technology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We Manage The App While You and Your Team Originate and Close New Loans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Get New Calculators and Enhancements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Coming Soon! Illustration of Closing Costs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Get The Latest Rate Information with Our Secure “Rates” Module Tab  - It’s Awesome!</a:t>
            </a:r>
          </a:p>
          <a:p>
            <a:pPr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2100" dirty="0" smtClean="0"/>
              <a:t>All For</a:t>
            </a:r>
            <a:endParaRPr lang="en-US" sz="2100" dirty="0"/>
          </a:p>
          <a:p>
            <a:pPr algn="ctr">
              <a:buNone/>
            </a:pPr>
            <a:r>
              <a:rPr lang="en-US" sz="3600" dirty="0" smtClean="0"/>
              <a:t>$4.99 Per Month Per MLO </a:t>
            </a:r>
            <a:r>
              <a:rPr lang="en-US" sz="1500" dirty="0" smtClean="0"/>
              <a:t>(+ Tax)</a:t>
            </a:r>
          </a:p>
          <a:p>
            <a:pPr algn="ctr">
              <a:buNone/>
            </a:pPr>
            <a:endParaRPr lang="en-US" sz="1500" dirty="0" smtClean="0"/>
          </a:p>
        </p:txBody>
      </p:sp>
      <p:pic>
        <p:nvPicPr>
          <p:cNvPr id="4" name="Picture 3" descr="LoanQ Update 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57800" y="1600200"/>
            <a:ext cx="3352800" cy="4724400"/>
          </a:xfrm>
          <a:prstGeom prst="rect">
            <a:avLst/>
          </a:prstGeom>
        </p:spPr>
      </p:pic>
      <p:pic>
        <p:nvPicPr>
          <p:cNvPr id="5" name="Picture 2" descr="C:\Users\Kristi Stob\AppData\Local\Microsoft\Windows\Temporary Internet Files\Content.IE5\7B02VMBH\google_play_store_logo[1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762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914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Inexpensive And Powerful</a:t>
            </a:r>
            <a:br>
              <a:rPr lang="en-US" b="1" dirty="0" smtClean="0"/>
            </a:br>
            <a:r>
              <a:rPr lang="en-US" sz="4000" dirty="0" smtClean="0"/>
              <a:t>A Great Value at Only $4.99 Per Month </a:t>
            </a:r>
            <a:r>
              <a:rPr lang="en-US" sz="1600" dirty="0" smtClean="0"/>
              <a:t>(+ Tax)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5791200" cy="2819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Bring “The Mortgage Office To The Road”!</a:t>
            </a:r>
          </a:p>
          <a:p>
            <a:r>
              <a:rPr lang="en-US" sz="2000" dirty="0" smtClean="0"/>
              <a:t>Impress Your Realtors and Your Borrowers</a:t>
            </a:r>
          </a:p>
          <a:p>
            <a:r>
              <a:rPr lang="en-US" sz="2000" dirty="0" smtClean="0"/>
              <a:t>Make Every Client Contact Count</a:t>
            </a:r>
          </a:p>
          <a:p>
            <a:r>
              <a:rPr lang="en-US" sz="2000" dirty="0" smtClean="0"/>
              <a:t>Send Your Contact Information on Your</a:t>
            </a:r>
          </a:p>
          <a:p>
            <a:r>
              <a:rPr lang="en-US" sz="2000" dirty="0" smtClean="0"/>
              <a:t>“Quote PDF” File From Your Mobile Device</a:t>
            </a:r>
          </a:p>
          <a:p>
            <a:r>
              <a:rPr lang="en-US" sz="2000" dirty="0" smtClean="0"/>
              <a:t>Billed Monthly or Yearly Thru Google or Apple</a:t>
            </a:r>
          </a:p>
          <a:p>
            <a:r>
              <a:rPr lang="en-US" sz="2000" dirty="0" smtClean="0"/>
              <a:t>No Contracts – No Commitments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533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Use Leading Edge Technology To </a:t>
            </a:r>
          </a:p>
          <a:p>
            <a:pPr algn="ctr"/>
            <a:r>
              <a:rPr lang="en-US" sz="4000" b="1" dirty="0" smtClean="0"/>
              <a:t>Close More Loans</a:t>
            </a:r>
            <a:endParaRPr lang="en-US" sz="4000" b="1" dirty="0"/>
          </a:p>
        </p:txBody>
      </p:sp>
      <p:pic>
        <p:nvPicPr>
          <p:cNvPr id="1026" name="Picture 2" descr="C:\Users\Kristi Stob\AppData\Local\Microsoft\Windows\Temporary Internet Files\Content.IE5\7B02VMBH\dollar_sign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362200"/>
            <a:ext cx="1143000" cy="139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risti Stob\AppData\Local\Microsoft\Windows\Temporary Internet Files\Content.IE5\7B02VMBH\google_play_store_logo[1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" y="2411730"/>
            <a:ext cx="762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" y="2983230"/>
            <a:ext cx="914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203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…</vt:lpstr>
      <vt:lpstr>Make It Easy For Borrowers To Understand Your Loan Proposals With The  LoanQConnect Mortgage Calculator</vt:lpstr>
      <vt:lpstr> LoanQConnect Mortgage Calculator Mobile Applications For The Mortgage Industry </vt:lpstr>
      <vt:lpstr>Charles Nenner Research Center Benefit From The Power of Algorithms Provided by the World Leader in Bond and Stock Market Forecasting</vt:lpstr>
      <vt:lpstr>Inexpensive And Powerful A Great Value at Only $4.99 Per Month(+ Tax)</vt:lpstr>
      <vt:lpstr>LoanQConnect App  Will Stay Updated and Current</vt:lpstr>
      <vt:lpstr>Inexpensive And Powerful A Great Value at Only $4.99 Per Month (+ Tax)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LoanQConnect</dc:title>
  <dc:creator>Red Mackie</dc:creator>
  <cp:lastModifiedBy>Red Mackie</cp:lastModifiedBy>
  <cp:revision>355</cp:revision>
  <cp:lastPrinted>2015-03-10T16:50:18Z</cp:lastPrinted>
  <dcterms:created xsi:type="dcterms:W3CDTF">2015-02-12T02:56:43Z</dcterms:created>
  <dcterms:modified xsi:type="dcterms:W3CDTF">2015-10-09T17:27:42Z</dcterms:modified>
</cp:coreProperties>
</file>