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4" r:id="rId3"/>
    <p:sldId id="270" r:id="rId4"/>
    <p:sldId id="272" r:id="rId5"/>
    <p:sldId id="257" r:id="rId6"/>
    <p:sldId id="258" r:id="rId7"/>
    <p:sldId id="259" r:id="rId8"/>
    <p:sldId id="260" r:id="rId9"/>
    <p:sldId id="267" r:id="rId10"/>
    <p:sldId id="265" r:id="rId11"/>
    <p:sldId id="266" r:id="rId12"/>
    <p:sldId id="268" r:id="rId13"/>
    <p:sldId id="261" r:id="rId14"/>
    <p:sldId id="262" r:id="rId15"/>
    <p:sldId id="263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 autoAdjust="0"/>
    <p:restoredTop sz="94660"/>
  </p:normalViewPr>
  <p:slideViewPr>
    <p:cSldViewPr>
      <p:cViewPr>
        <p:scale>
          <a:sx n="94" d="100"/>
          <a:sy n="94" d="100"/>
        </p:scale>
        <p:origin x="-1104" y="2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1827956989247305"/>
          <c:y val="0.16417910447761191"/>
          <c:w val="0.88172043010753132"/>
          <c:h val="0.8358208955223912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2346-ACFC-4B34-B419-B86B291A2A9D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C45E-E6C3-4AC6-9BAD-8A6702495F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2346-ACFC-4B34-B419-B86B291A2A9D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C45E-E6C3-4AC6-9BAD-8A6702495F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2346-ACFC-4B34-B419-B86B291A2A9D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C45E-E6C3-4AC6-9BAD-8A6702495F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2346-ACFC-4B34-B419-B86B291A2A9D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C45E-E6C3-4AC6-9BAD-8A6702495F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2346-ACFC-4B34-B419-B86B291A2A9D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C45E-E6C3-4AC6-9BAD-8A6702495F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2346-ACFC-4B34-B419-B86B291A2A9D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C45E-E6C3-4AC6-9BAD-8A6702495F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2346-ACFC-4B34-B419-B86B291A2A9D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C45E-E6C3-4AC6-9BAD-8A6702495F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2346-ACFC-4B34-B419-B86B291A2A9D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C45E-E6C3-4AC6-9BAD-8A6702495F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2346-ACFC-4B34-B419-B86B291A2A9D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C45E-E6C3-4AC6-9BAD-8A6702495F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2346-ACFC-4B34-B419-B86B291A2A9D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C45E-E6C3-4AC6-9BAD-8A6702495F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2346-ACFC-4B34-B419-B86B291A2A9D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C45E-E6C3-4AC6-9BAD-8A6702495F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52346-ACFC-4B34-B419-B86B291A2A9D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0C45E-E6C3-4AC6-9BAD-8A6702495F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19800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sz="800" dirty="0" smtClean="0"/>
              <a:t>…</a:t>
            </a:r>
            <a:endParaRPr lang="en-US" sz="800" dirty="0"/>
          </a:p>
        </p:txBody>
      </p:sp>
      <p:pic>
        <p:nvPicPr>
          <p:cNvPr id="3" name="Picture 2" descr="Screen Shot 2014-10-23 at 6.34.10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6350" y="1744980"/>
            <a:ext cx="6591300" cy="33680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381000" y="0"/>
            <a:ext cx="84582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Input The Salient Loan Information</a:t>
            </a:r>
            <a:endParaRPr lang="en-US" sz="4000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763000" cy="5486400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endParaRPr lang="en-US" sz="1400" dirty="0" smtClean="0"/>
          </a:p>
          <a:p>
            <a:pPr algn="l">
              <a:buFont typeface="+mj-lt"/>
              <a:buAutoNum type="arabicPeriod"/>
            </a:pPr>
            <a:endParaRPr lang="en-US" sz="1400" dirty="0" smtClean="0"/>
          </a:p>
          <a:p>
            <a:pPr algn="l">
              <a:buFont typeface="+mj-lt"/>
              <a:buAutoNum type="arabicPeriod"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1200" b="1" dirty="0" smtClean="0">
                <a:solidFill>
                  <a:srgbClr val="FF0000"/>
                </a:solidFill>
              </a:rPr>
              <a:t>     Input Property Value				                      	           Use Down Payment Amount In $ or %</a:t>
            </a:r>
          </a:p>
          <a:p>
            <a:pPr algn="l">
              <a:buFont typeface="+mj-lt"/>
              <a:buAutoNum type="arabicPeriod"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1200" b="1" dirty="0" smtClean="0">
                <a:solidFill>
                  <a:srgbClr val="FF0000"/>
                </a:solidFill>
              </a:rPr>
              <a:t>     Change The Loan Amount				                      	           Enter Additional Principal Payment</a:t>
            </a:r>
          </a:p>
          <a:p>
            <a:pPr algn="l"/>
            <a:endParaRPr lang="en-US" sz="12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1200" b="1" dirty="0" smtClean="0">
                <a:solidFill>
                  <a:srgbClr val="FF0000"/>
                </a:solidFill>
              </a:rPr>
              <a:t>     State The Loan Term				                      	           Quote The Interest Rate</a:t>
            </a:r>
          </a:p>
          <a:p>
            <a:pPr algn="l">
              <a:buFont typeface="+mj-lt"/>
              <a:buAutoNum type="arabicPeriod"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1200" b="1" dirty="0" smtClean="0">
                <a:solidFill>
                  <a:srgbClr val="FF0000"/>
                </a:solidFill>
              </a:rPr>
              <a:t>     Base MI  On Borrower				                      	           Quote Loans &gt;80% LTV with MI or No MI</a:t>
            </a:r>
          </a:p>
          <a:p>
            <a:pPr algn="l"/>
            <a:r>
              <a:rPr lang="en-US" sz="1200" b="1" dirty="0" smtClean="0">
                <a:solidFill>
                  <a:srgbClr val="FF0000"/>
                </a:solidFill>
              </a:rPr>
              <a:t>           Credit Scores</a:t>
            </a:r>
            <a:r>
              <a:rPr lang="en-US" sz="1400" b="1" dirty="0" smtClean="0">
                <a:solidFill>
                  <a:srgbClr val="FF0000"/>
                </a:solidFill>
              </a:rPr>
              <a:t>					</a:t>
            </a:r>
            <a:endParaRPr lang="en-US" sz="1400" dirty="0" smtClean="0"/>
          </a:p>
          <a:p>
            <a:pPr>
              <a:buFont typeface="+mj-lt"/>
              <a:buAutoNum type="arabicPeriod"/>
            </a:pPr>
            <a:endParaRPr lang="en-US" sz="1400" dirty="0"/>
          </a:p>
        </p:txBody>
      </p:sp>
      <p:pic>
        <p:nvPicPr>
          <p:cNvPr id="4" name="Content Placeholder 3" descr="LoanQ Full Screenhot - Website 7.pn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2286000" y="1112520"/>
            <a:ext cx="3590925" cy="57454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Add These Purchase or Refinance Data Points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Send A Complete Loan Estimate </a:t>
            </a:r>
            <a:endParaRPr lang="en-US" dirty="0"/>
          </a:p>
        </p:txBody>
      </p:sp>
      <p:pic>
        <p:nvPicPr>
          <p:cNvPr id="6" name="Content Placeholder 5" descr="LoanQ Full Screenhot - Website 8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362200" y="1524000"/>
            <a:ext cx="3290987" cy="52655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1752600"/>
            <a:ext cx="8915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      </a:t>
            </a:r>
          </a:p>
          <a:p>
            <a:pPr>
              <a:buNone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Add Yearly Property Taxes					      Add Annual Home Owners Insurance</a:t>
            </a:r>
          </a:p>
          <a:p>
            <a:pPr>
              <a:buNone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Enter Your Closing Costs					      Input Total APR Fees for APR Calculation</a:t>
            </a:r>
          </a:p>
          <a:p>
            <a:pPr>
              <a:buNone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Notes:  Add Important Info</a:t>
            </a:r>
          </a:p>
          <a:p>
            <a:pPr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for Your Borrower About					      Calculate Payment</a:t>
            </a:r>
          </a:p>
          <a:p>
            <a:pPr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You, the Loan or Your Realtor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Your Estimate Before Sending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Make sure you are sending the correct loan information.</a:t>
            </a:r>
            <a:endParaRPr lang="en-US" dirty="0"/>
          </a:p>
        </p:txBody>
      </p:sp>
      <p:pic>
        <p:nvPicPr>
          <p:cNvPr id="4" name="Content Placeholder 3" descr="2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124200" y="1676400"/>
            <a:ext cx="2845891" cy="50593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Make A Great Impression</a:t>
            </a:r>
            <a:br>
              <a:rPr lang="en-US" sz="3600" dirty="0" smtClean="0"/>
            </a:br>
            <a:r>
              <a:rPr lang="en-US" sz="3600" dirty="0" smtClean="0"/>
              <a:t>with the LoanQConnect App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4191000" cy="3733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You Will Have the Ability To:</a:t>
            </a:r>
          </a:p>
          <a:p>
            <a:r>
              <a:rPr lang="en-US" sz="1600" dirty="0"/>
              <a:t>Quickly Create </a:t>
            </a:r>
            <a:r>
              <a:rPr lang="en-US" sz="1600" dirty="0" smtClean="0"/>
              <a:t>a </a:t>
            </a:r>
            <a:r>
              <a:rPr lang="en-US" sz="1600" dirty="0"/>
              <a:t>“Quote PDF” for </a:t>
            </a:r>
            <a:r>
              <a:rPr lang="en-US" sz="1600" dirty="0" smtClean="0"/>
              <a:t>E-Mail, </a:t>
            </a:r>
            <a:r>
              <a:rPr lang="en-US" sz="1600" dirty="0"/>
              <a:t>Air </a:t>
            </a:r>
            <a:r>
              <a:rPr lang="en-US" sz="1600" dirty="0" smtClean="0"/>
              <a:t>Drop or Save for Later Reference</a:t>
            </a:r>
            <a:endParaRPr lang="en-US" sz="1600" dirty="0"/>
          </a:p>
          <a:p>
            <a:r>
              <a:rPr lang="en-US" sz="1600" dirty="0" smtClean="0"/>
              <a:t>Send A Comprehensive “Quote PDF” File with All Your Contact Information</a:t>
            </a:r>
          </a:p>
          <a:p>
            <a:r>
              <a:rPr lang="en-US" sz="1600" dirty="0" smtClean="0"/>
              <a:t>Multiple Calculator Options for Easy Loan Decision Making :</a:t>
            </a:r>
          </a:p>
          <a:p>
            <a:pPr lvl="1"/>
            <a:r>
              <a:rPr lang="en-US" sz="1400" dirty="0"/>
              <a:t>Easily Compare 2 </a:t>
            </a:r>
            <a:r>
              <a:rPr lang="en-US" sz="1400" dirty="0" smtClean="0"/>
              <a:t>Loans</a:t>
            </a:r>
          </a:p>
          <a:p>
            <a:pPr lvl="1"/>
            <a:r>
              <a:rPr lang="en-US" sz="1400" dirty="0" smtClean="0"/>
              <a:t>Compare Existing with a New Proposed Loan</a:t>
            </a:r>
          </a:p>
          <a:p>
            <a:pPr lvl="1"/>
            <a:r>
              <a:rPr lang="en-US" sz="1400" dirty="0" smtClean="0"/>
              <a:t>Single Quotes for Purchase or Refinance</a:t>
            </a:r>
          </a:p>
          <a:p>
            <a:pPr lvl="1"/>
            <a:r>
              <a:rPr lang="en-US" sz="1400" dirty="0" smtClean="0"/>
              <a:t>Quick Calculator for P &amp; I Payment Only</a:t>
            </a:r>
          </a:p>
          <a:p>
            <a:pPr lvl="1"/>
            <a:r>
              <a:rPr lang="en-US" sz="1400" dirty="0" smtClean="0"/>
              <a:t>Coming Soon!  Detail Illustration of Closing Costs</a:t>
            </a:r>
          </a:p>
          <a:p>
            <a:r>
              <a:rPr lang="en-US" sz="1600" dirty="0" smtClean="0"/>
              <a:t>Send Current and Usable Data Any Time</a:t>
            </a:r>
          </a:p>
          <a:p>
            <a:r>
              <a:rPr lang="en-US" sz="1600" dirty="0" smtClean="0"/>
              <a:t>Calculate the Power of Extra Principal Payments Each Month</a:t>
            </a:r>
          </a:p>
          <a:p>
            <a:endParaRPr lang="en-US" sz="1600" dirty="0"/>
          </a:p>
        </p:txBody>
      </p:sp>
      <p:pic>
        <p:nvPicPr>
          <p:cNvPr id="4" name="Picture 3" descr="Screenshots LoanQConnect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05400" y="1600200"/>
            <a:ext cx="2926276" cy="4898136"/>
          </a:xfrm>
          <a:prstGeom prst="rect">
            <a:avLst/>
          </a:prstGeom>
        </p:spPr>
      </p:pic>
      <p:pic>
        <p:nvPicPr>
          <p:cNvPr id="5" name="Picture 2" descr="C:\Users\Kristi Stob\AppData\Local\Microsoft\Windows\Temporary Internet Files\Content.IE5\7B02VMBH\google_play_store_logo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62600"/>
            <a:ext cx="762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10200"/>
            <a:ext cx="914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Customize Your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4267200" cy="4191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900" b="1" dirty="0" smtClean="0"/>
              <a:t>Your LoanQConnect App Creates an E-Mail with</a:t>
            </a:r>
          </a:p>
          <a:p>
            <a:r>
              <a:rPr lang="en-US" sz="1800" dirty="0" smtClean="0"/>
              <a:t>Customizable Introduction</a:t>
            </a:r>
          </a:p>
          <a:p>
            <a:r>
              <a:rPr lang="en-US" sz="1800" dirty="0" smtClean="0"/>
              <a:t>“Quote PDF” File Attachment</a:t>
            </a:r>
          </a:p>
          <a:p>
            <a:r>
              <a:rPr lang="en-US" sz="1800" dirty="0" smtClean="0"/>
              <a:t>Your Complete Contact Information</a:t>
            </a:r>
          </a:p>
          <a:p>
            <a:r>
              <a:rPr lang="en-US" sz="1800" dirty="0" smtClean="0"/>
              <a:t>Regulation Compliance In Mind</a:t>
            </a:r>
          </a:p>
          <a:p>
            <a:r>
              <a:rPr lang="en-US" sz="1800" dirty="0" smtClean="0"/>
              <a:t>Coming Soon - Detailed Illustration of Closing Costs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900" b="1" dirty="0" smtClean="0"/>
              <a:t>Your LoanQConnect </a:t>
            </a:r>
            <a:r>
              <a:rPr lang="en-US" sz="1900" b="1" dirty="0"/>
              <a:t>App </a:t>
            </a:r>
            <a:r>
              <a:rPr lang="en-US" sz="1900" b="1" dirty="0" smtClean="0"/>
              <a:t>E-Mail Allows You To</a:t>
            </a:r>
            <a:endParaRPr lang="en-US" sz="1900" b="1" dirty="0"/>
          </a:p>
          <a:p>
            <a:r>
              <a:rPr lang="en-US" sz="1800" dirty="0" smtClean="0"/>
              <a:t>Make The Most of Your Contact Time</a:t>
            </a:r>
          </a:p>
          <a:p>
            <a:r>
              <a:rPr lang="en-US" sz="1800" dirty="0" smtClean="0"/>
              <a:t>Promote You and Your Realtor</a:t>
            </a:r>
          </a:p>
          <a:p>
            <a:r>
              <a:rPr lang="en-US" sz="1800" dirty="0" smtClean="0"/>
              <a:t>Be More Efficient</a:t>
            </a:r>
          </a:p>
          <a:p>
            <a:r>
              <a:rPr lang="en-US" sz="1800" dirty="0" smtClean="0"/>
              <a:t>Use “The Mortgage Office On The Go”</a:t>
            </a:r>
          </a:p>
          <a:p>
            <a:r>
              <a:rPr lang="en-US" sz="1800" dirty="0" smtClean="0"/>
              <a:t>Send Quotes From a Single Device</a:t>
            </a:r>
          </a:p>
          <a:p>
            <a:r>
              <a:rPr lang="en-US" sz="1800" dirty="0" smtClean="0"/>
              <a:t>Be More Productive In a Day</a:t>
            </a:r>
          </a:p>
          <a:p>
            <a:r>
              <a:rPr lang="en-US" sz="1800" dirty="0" smtClean="0"/>
              <a:t>Originate and Close More Loans </a:t>
            </a:r>
          </a:p>
          <a:p>
            <a:pPr marL="0" indent="0" algn="ctr">
              <a:buNone/>
            </a:pPr>
            <a:endParaRPr lang="en-US" sz="2100" b="1" dirty="0" smtClean="0"/>
          </a:p>
          <a:p>
            <a:pPr marL="0" indent="0" algn="ctr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All For Just $4.99 Per Month (+Tax)</a:t>
            </a:r>
            <a:endParaRPr lang="en-US" sz="26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Kristi Stob\AppData\Local\Microsoft\Windows\Temporary Internet Files\Content.IE5\7B02VMBH\google_play_store_logo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62600"/>
            <a:ext cx="762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10200"/>
            <a:ext cx="914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Email Imag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105400" y="1303868"/>
            <a:ext cx="3124200" cy="55541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2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Inexpensive And Powerful</a:t>
            </a:r>
            <a:br>
              <a:rPr lang="en-US" b="1" dirty="0" smtClean="0"/>
            </a:br>
            <a:r>
              <a:rPr lang="en-US" sz="4000" dirty="0" smtClean="0"/>
              <a:t>A Great Value at Only $4.99 Per Month </a:t>
            </a:r>
            <a:r>
              <a:rPr lang="en-US" sz="1600" dirty="0" smtClean="0"/>
              <a:t>(+ Tax)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057400"/>
            <a:ext cx="5791200" cy="2819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Impress Your Realtors and Your Borrowers</a:t>
            </a:r>
          </a:p>
          <a:p>
            <a:r>
              <a:rPr lang="en-US" sz="2000" dirty="0" smtClean="0"/>
              <a:t>Make Every Client Contact Count</a:t>
            </a:r>
          </a:p>
          <a:p>
            <a:r>
              <a:rPr lang="en-US" sz="2000" dirty="0" smtClean="0"/>
              <a:t>Send Your Quote and Contact Information Together While Speaking with Clients</a:t>
            </a:r>
          </a:p>
          <a:p>
            <a:r>
              <a:rPr lang="en-US" sz="2000" dirty="0" smtClean="0"/>
              <a:t>Brings The Office To The Road!</a:t>
            </a:r>
          </a:p>
          <a:p>
            <a:r>
              <a:rPr lang="en-US" sz="2000" dirty="0" smtClean="0"/>
              <a:t>iTunes Billed Monthly</a:t>
            </a:r>
          </a:p>
          <a:p>
            <a:r>
              <a:rPr lang="en-US" sz="2000" dirty="0" smtClean="0"/>
              <a:t>Monthly or Annually Thru Play</a:t>
            </a:r>
          </a:p>
          <a:p>
            <a:r>
              <a:rPr lang="en-US" sz="2000" dirty="0" smtClean="0"/>
              <a:t>No Contracts – No Commitments</a:t>
            </a:r>
          </a:p>
          <a:p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66800" y="5334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Use Leading Edge Technology To </a:t>
            </a:r>
          </a:p>
          <a:p>
            <a:pPr algn="ctr"/>
            <a:r>
              <a:rPr lang="en-US" sz="4000" b="1" dirty="0" smtClean="0"/>
              <a:t>Close More Loans</a:t>
            </a:r>
            <a:endParaRPr lang="en-US" sz="4000" b="1" dirty="0"/>
          </a:p>
        </p:txBody>
      </p:sp>
      <p:pic>
        <p:nvPicPr>
          <p:cNvPr id="1026" name="Picture 2" descr="C:\Users\Kristi Stob\AppData\Local\Microsoft\Windows\Temporary Internet Files\Content.IE5\7B02VMBH\dollar_sign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62200"/>
            <a:ext cx="1143000" cy="139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risti Stob\AppData\Local\Microsoft\Windows\Temporary Internet Files\Content.IE5\7B02VMBH\google_play_store_logo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" y="2411730"/>
            <a:ext cx="762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914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19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LoanQConnect Is Easy To Use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b="1" dirty="0" smtClean="0"/>
              <a:t> Build Powerful Loan Presentations</a:t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Share Your Contact and Loan Info </a:t>
            </a:r>
            <a:br>
              <a:rPr lang="en-US" sz="3100" b="1" dirty="0" smtClean="0"/>
            </a:br>
            <a:r>
              <a:rPr lang="en-US" sz="3100" b="1" dirty="0" smtClean="0"/>
              <a:t>Any Where, Any Time</a:t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 Become A Top MLO With A Greater Slice Of The Pie!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3352800" y="1295400"/>
          <a:ext cx="2362200" cy="170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Inexpensive And Powerful</a:t>
            </a:r>
            <a:br>
              <a:rPr lang="en-US" b="1" dirty="0" smtClean="0"/>
            </a:br>
            <a:r>
              <a:rPr lang="en-US" sz="2200" b="1" dirty="0" smtClean="0"/>
              <a:t>A Great Value at Only $4.99 Per Month</a:t>
            </a:r>
            <a:r>
              <a:rPr lang="en-US" sz="1200" b="1" dirty="0" smtClean="0"/>
              <a:t>(+ Tax)</a:t>
            </a:r>
            <a:endParaRPr lang="en-US" sz="1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5943600" cy="3810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dirty="0" smtClean="0"/>
              <a:t>Features</a:t>
            </a:r>
          </a:p>
          <a:p>
            <a:r>
              <a:rPr lang="en-US" sz="1400" b="1" dirty="0" smtClean="0"/>
              <a:t>MLO Easy Setup - Registration and Company Compliance Info </a:t>
            </a:r>
          </a:p>
          <a:p>
            <a:pPr>
              <a:buNone/>
            </a:pPr>
            <a:r>
              <a:rPr lang="en-US" sz="1400" b="1" dirty="0" smtClean="0"/>
              <a:t>	For All Emails &amp; Loan Quote PDF Sent To Clients</a:t>
            </a:r>
          </a:p>
          <a:p>
            <a:r>
              <a:rPr lang="en-US" sz="1400" b="1" dirty="0" smtClean="0"/>
              <a:t>Add a Photo, Logo or vCard Once For All E-mails &amp; Loan Quotes</a:t>
            </a:r>
          </a:p>
          <a:p>
            <a:r>
              <a:rPr lang="en-US" sz="1400" b="1" dirty="0" smtClean="0"/>
              <a:t>Send a Quote PDF File From Any Mobile Device, Any Time, Any Where</a:t>
            </a:r>
          </a:p>
          <a:p>
            <a:r>
              <a:rPr lang="en-US" sz="1400" b="1" dirty="0" smtClean="0"/>
              <a:t>Charles Nenner Research </a:t>
            </a:r>
            <a:r>
              <a:rPr lang="en-US" sz="1400" b="1" smtClean="0"/>
              <a:t>Center </a:t>
            </a:r>
            <a:r>
              <a:rPr lang="en-US" sz="1400" b="1" smtClean="0"/>
              <a:t>Interest</a:t>
            </a:r>
            <a:r>
              <a:rPr lang="en-US" sz="1400" b="1" smtClean="0"/>
              <a:t> </a:t>
            </a:r>
            <a:r>
              <a:rPr lang="en-US" sz="1400" b="1" smtClean="0"/>
              <a:t>Rate </a:t>
            </a:r>
            <a:r>
              <a:rPr lang="en-US" sz="1400" b="1" smtClean="0"/>
              <a:t>&amp; Lock </a:t>
            </a:r>
            <a:r>
              <a:rPr lang="en-US" sz="1400" b="1" dirty="0" smtClean="0"/>
              <a:t>Guidance</a:t>
            </a: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>Benefits </a:t>
            </a:r>
          </a:p>
          <a:p>
            <a:r>
              <a:rPr lang="en-US" sz="1400" b="1" dirty="0" smtClean="0"/>
              <a:t>Truly Brings The Office To The Road!</a:t>
            </a:r>
          </a:p>
          <a:p>
            <a:r>
              <a:rPr lang="en-US" sz="1400" b="1" dirty="0" smtClean="0"/>
              <a:t>Impress Borrowers and Realtors w/ New Technology</a:t>
            </a:r>
          </a:p>
          <a:p>
            <a:r>
              <a:rPr lang="en-US" sz="1400" b="1" dirty="0" smtClean="0"/>
              <a:t>Send Your Loan Quote While Mining Valuable Client Information</a:t>
            </a:r>
          </a:p>
          <a:p>
            <a:r>
              <a:rPr lang="en-US" sz="1400" b="1" dirty="0" smtClean="0"/>
              <a:t>Know What </a:t>
            </a:r>
            <a:r>
              <a:rPr lang="en-US" sz="1400" b="1" dirty="0" smtClean="0"/>
              <a:t>Interest Rates Are Doing</a:t>
            </a:r>
            <a:r>
              <a:rPr lang="en-US" sz="1400" b="1" dirty="0" smtClean="0"/>
              <a:t>, When To Lock &amp; When To Float</a:t>
            </a:r>
          </a:p>
          <a:p>
            <a:pPr>
              <a:buNone/>
            </a:pPr>
            <a:r>
              <a:rPr lang="en-US" sz="1800" b="1" dirty="0" smtClean="0"/>
              <a:t>Price and Terms</a:t>
            </a:r>
          </a:p>
          <a:p>
            <a:r>
              <a:rPr lang="en-US" sz="1400" b="1" dirty="0" smtClean="0"/>
              <a:t>$4.99 / Month </a:t>
            </a:r>
            <a:r>
              <a:rPr lang="en-US" sz="1050" b="1" dirty="0" smtClean="0"/>
              <a:t>(+ Tax) – </a:t>
            </a:r>
            <a:r>
              <a:rPr lang="en-US" sz="1400" b="1" dirty="0" smtClean="0"/>
              <a:t>Get a Monthly or Yearly Subscription</a:t>
            </a:r>
          </a:p>
          <a:p>
            <a:r>
              <a:rPr lang="en-US" sz="1400" b="1" dirty="0" smtClean="0"/>
              <a:t>Cancel at Any Time - No Contracts &amp; No Commitments</a:t>
            </a:r>
          </a:p>
          <a:p>
            <a:endParaRPr lang="en-US" sz="14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19200" y="56388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Use Leading Edge Technology </a:t>
            </a:r>
            <a:r>
              <a:rPr lang="en-US" sz="3200" dirty="0"/>
              <a:t>Close More Loans</a:t>
            </a:r>
          </a:p>
        </p:txBody>
      </p:sp>
      <p:pic>
        <p:nvPicPr>
          <p:cNvPr id="1026" name="Picture 2" descr="C:\Users\Kristi Stob\AppData\Local\Microsoft\Windows\Temporary Internet Files\Content.IE5\7B02VMBH\dollar_sign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0"/>
            <a:ext cx="1066800" cy="130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risti Stob\AppData\Local\Microsoft\Windows\Temporary Internet Files\Content.IE5\7B02VMBH\google_play_store_logo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746760" cy="56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853440" cy="74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Charles Nenner Research Center</a:t>
            </a:r>
            <a:br>
              <a:rPr lang="en-US" dirty="0" smtClean="0"/>
            </a:br>
            <a:r>
              <a:rPr lang="en-US" sz="2200" dirty="0" smtClean="0"/>
              <a:t>Benefit From The Power of Algorithms Provided by the</a:t>
            </a:r>
            <a:br>
              <a:rPr lang="en-US" sz="2200" dirty="0" smtClean="0"/>
            </a:br>
            <a:r>
              <a:rPr lang="en-US" sz="2200" dirty="0" smtClean="0"/>
              <a:t>World Leader in Bond and Stock Market Forecasting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4876800" cy="32766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Make Better Lock Decisions</a:t>
            </a:r>
          </a:p>
          <a:p>
            <a:r>
              <a:rPr lang="en-US" sz="1600" dirty="0" smtClean="0"/>
              <a:t>Be Proactive - Don’t Get Caught Flat Footed</a:t>
            </a:r>
          </a:p>
          <a:p>
            <a:endParaRPr lang="en-US" sz="1600" dirty="0" smtClean="0"/>
          </a:p>
          <a:p>
            <a:r>
              <a:rPr lang="en-US" sz="1600" dirty="0" smtClean="0"/>
              <a:t>Get Up To Date Lock Forecast Information with</a:t>
            </a:r>
          </a:p>
          <a:p>
            <a:pPr>
              <a:buNone/>
            </a:pPr>
            <a:r>
              <a:rPr lang="en-US" sz="1600" dirty="0" smtClean="0"/>
              <a:t>	~ Monday, Wednesday, Friday Updates</a:t>
            </a:r>
          </a:p>
          <a:p>
            <a:r>
              <a:rPr lang="en-US" sz="1600" dirty="0" smtClean="0"/>
              <a:t>Receive Push Notifications About Changes In Rates and Market Conditions</a:t>
            </a:r>
          </a:p>
          <a:p>
            <a:r>
              <a:rPr lang="en-US" sz="1600" dirty="0" smtClean="0"/>
              <a:t>Rate Module Tab Included w/ Subscription </a:t>
            </a:r>
          </a:p>
          <a:p>
            <a:pPr>
              <a:buNone/>
            </a:pPr>
            <a:r>
              <a:rPr lang="en-US" sz="1600" dirty="0" smtClean="0"/>
              <a:t> </a:t>
            </a:r>
          </a:p>
          <a:p>
            <a:r>
              <a:rPr lang="en-US" sz="1600" dirty="0" smtClean="0"/>
              <a:t>Your Clients Will Love It When You Save Them Money with a Better Rate Using LoanQConnect</a:t>
            </a:r>
          </a:p>
          <a:p>
            <a:endParaRPr lang="en-US" sz="1600" dirty="0"/>
          </a:p>
        </p:txBody>
      </p:sp>
      <p:pic>
        <p:nvPicPr>
          <p:cNvPr id="5" name="Picture 2" descr="C:\Users\Kristi Stob\AppData\Local\Microsoft\Windows\Temporary Internet Files\Content.IE5\7B02VMBH\google_play_store_logo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62600"/>
            <a:ext cx="762000" cy="57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10200"/>
            <a:ext cx="914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C:\Users\Red\AppData\Local\Microsoft\Windows\INetCache\IE\WZSDNPOC\interest-rates-up-or-down[1]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57600" y="5029200"/>
            <a:ext cx="990600" cy="1165410"/>
          </a:xfrm>
          <a:prstGeom prst="rect">
            <a:avLst/>
          </a:prstGeom>
          <a:noFill/>
        </p:spPr>
      </p:pic>
      <p:pic>
        <p:nvPicPr>
          <p:cNvPr id="9" name="Picture 8" descr="Nenner Image F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1676400"/>
            <a:ext cx="27432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First Step - Registration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Always Optional But A Must For MLO’s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3733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Register Once On Install – It’s Easy:</a:t>
            </a:r>
            <a:endParaRPr lang="en-US" sz="1000" b="1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Select – Initial Use of Purchase or Refinance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Select – MLO or Consumer</a:t>
            </a:r>
          </a:p>
          <a:p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Add Your </a:t>
            </a:r>
            <a:r>
              <a:rPr lang="en-US" sz="1600" b="1" dirty="0">
                <a:solidFill>
                  <a:srgbClr val="FF0000"/>
                </a:solidFill>
              </a:rPr>
              <a:t>C</a:t>
            </a:r>
            <a:r>
              <a:rPr lang="en-US" sz="1600" b="1" dirty="0" smtClean="0">
                <a:solidFill>
                  <a:srgbClr val="FF0000"/>
                </a:solidFill>
              </a:rPr>
              <a:t>ontact Information</a:t>
            </a:r>
          </a:p>
          <a:p>
            <a:pPr>
              <a:buNone/>
            </a:pPr>
            <a:r>
              <a:rPr lang="en-US" sz="1600" dirty="0" smtClean="0"/>
              <a:t>	MLO: Registration Helps with State and Federal Compliance but You Must Complete Separate Company Section to be Completely In Compliance!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Click “Submit” to Accept and Install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 descr="LoanQ Full Screenhot - Website 6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48200" y="1600200"/>
            <a:ext cx="2905438" cy="487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ight Arrow 11"/>
          <p:cNvSpPr/>
          <p:nvPr/>
        </p:nvSpPr>
        <p:spPr>
          <a:xfrm>
            <a:off x="5562600" y="40386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Kristi Stob\AppData\Local\Microsoft\Windows\Temporary Internet Files\Content.IE5\7B02VMBH\google_play_store_logo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53710"/>
            <a:ext cx="762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10200"/>
            <a:ext cx="914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MLO Registration - Second Step</a:t>
            </a:r>
            <a:br>
              <a:rPr lang="en-US" dirty="0" smtClean="0"/>
            </a:br>
            <a:r>
              <a:rPr lang="en-US" sz="2400" dirty="0" smtClean="0"/>
              <a:t>Complies With Current Regulations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Enter Company Data for Compliance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Add All Your Company Information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Customize By Using a vCard Image, Logo or Personal / Team Photo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Complete Business Information Section for Compliance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Click “Save” and Start Using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It’s Fast and Easy To Setup!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b="1" dirty="0" smtClean="0"/>
              <a:t>The App Uses These Data Points and Image(s) On All Emails and In All Documents!</a:t>
            </a:r>
          </a:p>
          <a:p>
            <a:pPr>
              <a:buNone/>
            </a:pPr>
            <a:endParaRPr lang="en-US" sz="1600" dirty="0"/>
          </a:p>
        </p:txBody>
      </p:sp>
      <p:pic>
        <p:nvPicPr>
          <p:cNvPr id="4" name="Picture 3" descr="LoanQ Full Screenhot - Website 4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48200" y="1604818"/>
            <a:ext cx="3048000" cy="5024582"/>
          </a:xfrm>
          <a:prstGeom prst="rect">
            <a:avLst/>
          </a:prstGeom>
        </p:spPr>
      </p:pic>
      <p:pic>
        <p:nvPicPr>
          <p:cNvPr id="5" name="Picture 2" descr="C:\Users\Kristi Stob\AppData\Local\Microsoft\Windows\Temporary Internet Files\Content.IE5\7B02VMBH\google_play_store_logo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62600"/>
            <a:ext cx="762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10200"/>
            <a:ext cx="914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Edit Your Contact Information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41910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So Quick, So Easy in the LoanQConnect     Settings Tab!</a:t>
            </a:r>
            <a:endParaRPr lang="en-US" sz="1600" b="1" dirty="0" smtClean="0"/>
          </a:p>
          <a:p>
            <a:r>
              <a:rPr lang="en-US" sz="1600" dirty="0" smtClean="0"/>
              <a:t>Change Push Notification Acceptance</a:t>
            </a:r>
          </a:p>
          <a:p>
            <a:r>
              <a:rPr lang="en-US" sz="1600" dirty="0" smtClean="0"/>
              <a:t>Edit Your Personal Information</a:t>
            </a:r>
          </a:p>
          <a:p>
            <a:r>
              <a:rPr lang="en-US" sz="1600" dirty="0" smtClean="0"/>
              <a:t>Edit Company Information</a:t>
            </a:r>
          </a:p>
          <a:p>
            <a:r>
              <a:rPr lang="en-US" sz="1600" dirty="0" smtClean="0"/>
              <a:t>Make Changes About New Employment</a:t>
            </a:r>
          </a:p>
          <a:p>
            <a:r>
              <a:rPr lang="en-US" sz="1600" dirty="0" smtClean="0"/>
              <a:t>Update Your Personal/Team Photo</a:t>
            </a:r>
          </a:p>
          <a:p>
            <a:r>
              <a:rPr lang="en-US" sz="1600" dirty="0" smtClean="0"/>
              <a:t>Add a Company Logo</a:t>
            </a:r>
          </a:p>
          <a:p>
            <a:r>
              <a:rPr lang="en-US" sz="1600" dirty="0" smtClean="0"/>
              <a:t>Use a vCard Image</a:t>
            </a:r>
          </a:p>
          <a:p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b="1" dirty="0" smtClean="0">
                <a:solidFill>
                  <a:srgbClr val="FF0000"/>
                </a:solidFill>
              </a:rPr>
              <a:t>It’s Fast, Friendly and Easy To Use!</a:t>
            </a:r>
          </a:p>
          <a:p>
            <a:pPr>
              <a:buNone/>
            </a:pPr>
            <a:endParaRPr lang="en-US" sz="1400" dirty="0" smtClean="0"/>
          </a:p>
        </p:txBody>
      </p:sp>
      <p:pic>
        <p:nvPicPr>
          <p:cNvPr id="4" name="Picture 3" descr="LoanQ Full Screenhot - Website 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53000" y="1524000"/>
            <a:ext cx="2600325" cy="4648200"/>
          </a:xfrm>
          <a:prstGeom prst="rect">
            <a:avLst/>
          </a:prstGeom>
        </p:spPr>
      </p:pic>
      <p:pic>
        <p:nvPicPr>
          <p:cNvPr id="7" name="Picture 2" descr="C:\Users\Kristi Stob\AppData\Local\Microsoft\Windows\Temporary Internet Files\Content.IE5\7B02VMBH\google_play_store_logo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62600"/>
            <a:ext cx="762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10200"/>
            <a:ext cx="914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Easy Purchase or Refinance Data Entry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700" dirty="0" smtClean="0"/>
              <a:t>Enter Relevant Fixed Rate Information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32004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Great Benefits for You, Your Borrowers and Your Realtors! </a:t>
            </a:r>
            <a:endParaRPr lang="en-US" sz="1800" dirty="0"/>
          </a:p>
          <a:p>
            <a:r>
              <a:rPr lang="en-US" sz="1600" dirty="0" smtClean="0"/>
              <a:t>Borrower-Specific Loan Quotes</a:t>
            </a:r>
          </a:p>
          <a:p>
            <a:r>
              <a:rPr lang="en-US" sz="1600" dirty="0" smtClean="0"/>
              <a:t>Connect w/ Concise Information</a:t>
            </a:r>
          </a:p>
          <a:p>
            <a:r>
              <a:rPr lang="en-US" sz="1600" dirty="0" smtClean="0"/>
              <a:t>Timely and Accurate Estimates</a:t>
            </a:r>
          </a:p>
          <a:p>
            <a:r>
              <a:rPr lang="en-US" sz="1600" dirty="0" smtClean="0"/>
              <a:t>Add Notes to Your Quote About</a:t>
            </a:r>
            <a:br>
              <a:rPr lang="en-US" sz="1600" dirty="0" smtClean="0"/>
            </a:br>
            <a:r>
              <a:rPr lang="en-US" sz="1600" dirty="0" smtClean="0"/>
              <a:t>Your Realtor, the Property, the</a:t>
            </a:r>
            <a:br>
              <a:rPr lang="en-US" sz="1600" dirty="0" smtClean="0"/>
            </a:br>
            <a:r>
              <a:rPr lang="en-US" sz="1600" dirty="0" smtClean="0"/>
              <a:t>Loan, or About the Borrower</a:t>
            </a:r>
          </a:p>
          <a:p>
            <a:r>
              <a:rPr lang="en-US" sz="1600" dirty="0" smtClean="0"/>
              <a:t>Your Borrowers Are Going To Love You For Using This App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 descr="LoanQ Full Screenhot - Website 7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57600" y="2438400"/>
            <a:ext cx="2507456" cy="4114800"/>
          </a:xfrm>
          <a:prstGeom prst="rect">
            <a:avLst/>
          </a:prstGeom>
        </p:spPr>
      </p:pic>
      <p:pic>
        <p:nvPicPr>
          <p:cNvPr id="6" name="Picture 2" descr="C:\Users\Kristi Stob\AppData\Local\Microsoft\Windows\Temporary Internet Files\Content.IE5\7B02VMBH\google_play_store_logo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62600"/>
            <a:ext cx="762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10200"/>
            <a:ext cx="914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1524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Easy To Complete Loan Information For Maximum Impact. </a:t>
            </a:r>
            <a:r>
              <a:rPr lang="en-US" b="1" i="1" dirty="0" smtClean="0"/>
              <a:t>Takes Less Than One Minute!</a:t>
            </a:r>
          </a:p>
          <a:p>
            <a:r>
              <a:rPr lang="en-US" dirty="0" smtClean="0"/>
              <a:t>Enables You To Maximize Your Client Contact Opportunities and Close More Loans!</a:t>
            </a:r>
          </a:p>
        </p:txBody>
      </p:sp>
      <p:pic>
        <p:nvPicPr>
          <p:cNvPr id="10" name="Picture 9" descr="LoanQ Full Screenhot - Website 8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24600" y="2438400"/>
            <a:ext cx="2433978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Use 5 Calculators Including  Compare Two Loans And Assess Your Refinance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600" b="1" dirty="0" smtClean="0"/>
              <a:t>Make It Easy For Your Borrowers To Choose The Right Loan</a:t>
            </a:r>
            <a:endParaRPr lang="en-US" sz="1600" b="1" dirty="0"/>
          </a:p>
        </p:txBody>
      </p:sp>
      <p:pic>
        <p:nvPicPr>
          <p:cNvPr id="4" name="Picture 3" descr="7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76600" y="2057400"/>
            <a:ext cx="2614613" cy="4648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4196</TotalTime>
  <Words>526</Words>
  <Application>Microsoft Office PowerPoint</Application>
  <PresentationFormat>On-screen Show (4:3)</PresentationFormat>
  <Paragraphs>134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…</vt:lpstr>
      <vt:lpstr>   LoanQConnect Is Easy To Use       Build Powerful Loan Presentations  Share Your Contact and Loan Info  Any Where, Any Time   Become A Top MLO With A Greater Slice Of The Pie!   </vt:lpstr>
      <vt:lpstr>Inexpensive And Powerful A Great Value at Only $4.99 Per Month(+ Tax)</vt:lpstr>
      <vt:lpstr>Charles Nenner Research Center Benefit From The Power of Algorithms Provided by the World Leader in Bond and Stock Market Forecasting</vt:lpstr>
      <vt:lpstr>First Step - Registration Always Optional But A Must For MLO’s</vt:lpstr>
      <vt:lpstr>MLO Registration - Second Step Complies With Current Regulations</vt:lpstr>
      <vt:lpstr>Edit Your Contact Information</vt:lpstr>
      <vt:lpstr>Easy Purchase or Refinance Data Entry  Enter Relevant Fixed Rate Information</vt:lpstr>
      <vt:lpstr> Use 5 Calculators Including  Compare Two Loans And Assess Your Refinance </vt:lpstr>
      <vt:lpstr>Input The Salient Loan Information</vt:lpstr>
      <vt:lpstr>Add These Purchase or Refinance Data Points Send A Complete Loan Estimate </vt:lpstr>
      <vt:lpstr>Review Your Estimate Before Sending Make sure you are sending the correct loan information.</vt:lpstr>
      <vt:lpstr>Make A Great Impression with the LoanQConnect App</vt:lpstr>
      <vt:lpstr>Customize Your Email</vt:lpstr>
      <vt:lpstr>Inexpensive And Powerful A Great Value at Only $4.99 Per Month (+ Tax)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LoanQConnect</dc:title>
  <dc:creator>Red Mackie</dc:creator>
  <cp:lastModifiedBy>Red Mackie</cp:lastModifiedBy>
  <cp:revision>383</cp:revision>
  <cp:lastPrinted>2015-03-10T16:50:18Z</cp:lastPrinted>
  <dcterms:created xsi:type="dcterms:W3CDTF">2015-02-12T02:56:43Z</dcterms:created>
  <dcterms:modified xsi:type="dcterms:W3CDTF">2015-10-09T17:33:56Z</dcterms:modified>
</cp:coreProperties>
</file>